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28"/>
  </p:notesMasterIdLst>
  <p:sldIdLst>
    <p:sldId id="256" r:id="rId5"/>
    <p:sldId id="286" r:id="rId6"/>
    <p:sldId id="261" r:id="rId7"/>
    <p:sldId id="267" r:id="rId8"/>
    <p:sldId id="258" r:id="rId9"/>
    <p:sldId id="259" r:id="rId10"/>
    <p:sldId id="262" r:id="rId11"/>
    <p:sldId id="263" r:id="rId12"/>
    <p:sldId id="281" r:id="rId13"/>
    <p:sldId id="257" r:id="rId14"/>
    <p:sldId id="275" r:id="rId15"/>
    <p:sldId id="280" r:id="rId16"/>
    <p:sldId id="282" r:id="rId17"/>
    <p:sldId id="272" r:id="rId18"/>
    <p:sldId id="284" r:id="rId19"/>
    <p:sldId id="278" r:id="rId20"/>
    <p:sldId id="285" r:id="rId21"/>
    <p:sldId id="283" r:id="rId22"/>
    <p:sldId id="265" r:id="rId23"/>
    <p:sldId id="270" r:id="rId24"/>
    <p:sldId id="288" r:id="rId25"/>
    <p:sldId id="276" r:id="rId26"/>
    <p:sldId id="287" r:id="rId27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33"/>
    <a:srgbClr val="FFFFFF"/>
    <a:srgbClr val="D31145"/>
    <a:srgbClr val="006600"/>
    <a:srgbClr val="9CCAB5"/>
    <a:srgbClr val="99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6529E-E81C-4607-98B7-B62CF0CFC549}" v="1443" dt="2024-06-09T18:44:54.045"/>
    <p1510:client id="{657DFDC5-E555-3621-7540-BC057DAE9539}" v="1" dt="2024-06-09T14:44:05.378"/>
    <p1510:client id="{CD707CB5-7381-4359-35CC-EE07E48A92D8}" v="179" dt="2024-06-08T22:09:58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D4AEE412-DC44-4535-B8E8-12E40AB3EC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5CA185F4-8BE7-42C5-B026-2D8490B7D76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8EE6EF1-653C-43E2-82A2-BC3ED426AC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C719834C-CE6F-42F7-938C-EC947C39CE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05478" name="Rectangle 6">
            <a:extLst>
              <a:ext uri="{FF2B5EF4-FFF2-40B4-BE49-F238E27FC236}">
                <a16:creationId xmlns:a16="http://schemas.microsoft.com/office/drawing/2014/main" id="{43485D66-BD1A-424C-A922-0D60B1528B8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5479" name="Rectangle 7">
            <a:extLst>
              <a:ext uri="{FF2B5EF4-FFF2-40B4-BE49-F238E27FC236}">
                <a16:creationId xmlns:a16="http://schemas.microsoft.com/office/drawing/2014/main" id="{F4556339-D0BB-46F5-BC26-0026F427EE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5B6894-6D01-48C7-A993-53A95E9D3F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C90D79CB-3AE0-4FB9-8A19-BED0C871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1968500"/>
            <a:ext cx="9156700" cy="4889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5" name="Picture 9" descr="logo_mzcr">
            <a:extLst>
              <a:ext uri="{FF2B5EF4-FFF2-40B4-BE49-F238E27FC236}">
                <a16:creationId xmlns:a16="http://schemas.microsoft.com/office/drawing/2014/main" id="{4455078D-E209-428D-A726-BFBC529C7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82625"/>
            <a:ext cx="67373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pp_titul_podtisk">
            <a:extLst>
              <a:ext uri="{FF2B5EF4-FFF2-40B4-BE49-F238E27FC236}">
                <a16:creationId xmlns:a16="http://schemas.microsoft.com/office/drawing/2014/main" id="{ABAA4A86-3DB3-4498-9982-8D418CE4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8128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3488" y="2463800"/>
            <a:ext cx="6794500" cy="2189163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3488" y="4857750"/>
            <a:ext cx="6794500" cy="123507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1D334F-E29F-40D1-89C4-A95A9B749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220788" y="6245225"/>
            <a:ext cx="1370012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027716D-2FA0-4AAA-8CEF-96C64943CC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04E9EC-3621-4F74-AAFB-F58A8143B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377C38-2C92-4EF6-A8E7-6FF5C2B286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5516543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F65F9C-584C-46E5-B354-D2B269B7B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0864BF-790F-4AB9-8F34-A892982FC2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071147-470C-4D95-B7B4-D3310752D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EB92E-CF5E-4A4A-8AC4-3ADF155EFA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7968307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9363" y="0"/>
            <a:ext cx="1698625" cy="61261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33488" y="0"/>
            <a:ext cx="4943475" cy="61261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A337FA-AAE5-48CB-9BAC-6CC0FE4E2B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541BA4-E6F3-45BA-8CDE-465CAF7D8D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13CCD-F707-4410-9FCC-075A28B49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00889-122A-46DF-8589-AEFE2AEF6F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3718859"/>
      </p:ext>
    </p:extLst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3488" y="0"/>
            <a:ext cx="6794500" cy="105251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488" y="1600200"/>
            <a:ext cx="332105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06938" y="1600200"/>
            <a:ext cx="332105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7FA47-944A-42AE-8165-B7697FC7A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A37FD2-8579-4B9E-B231-B691E8DFB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F2BD5-8E06-4823-91E4-5B4CA8989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6D866-06F5-4313-B4CB-5855BD81ED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5190141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66A3C1-6D6A-46EE-AF8D-D9178FBA2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42EA34-A98F-40E2-9807-9619E6B55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0C8B90-9E86-43E9-9088-0C1C4554F9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18371-53C1-4C87-AB34-2366D71A17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8990695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0940DE-9D29-42BC-B69B-E6F51F9BB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8B1C63-D6AB-4E45-9BC3-CD36E3C79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8B3F18-D843-475F-8116-B62488F89F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BFC01-F0D6-433E-A145-AE11775B8E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7743654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488" y="1600200"/>
            <a:ext cx="3321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06938" y="1600200"/>
            <a:ext cx="3321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DC623-AB2C-406B-BCC2-6E34E6D01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2EF59D-D118-4DB7-A143-453E29F6E1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A19C75-ADD2-4E3C-8D78-3BDAF1DC6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2ED70-C54F-41D1-9629-654070EE3F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5441906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03D4B5-D0A2-4ABB-99FD-D70D2CFCC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EC338A-C412-4867-A4CC-B4CA7E08D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3797A0-1139-45D0-B7A7-F622EE27F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E1EC0-F05A-46B2-AD4A-1FEF61A9F2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3426933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22B417-29A2-416E-B720-9C6DEFB5D6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849BD2-4752-47B2-9C6F-0FC73DFD01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A1E0D8-6AAC-4856-8BBC-59DF3F72A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52095-FB10-4FAB-A9F8-CA9312A6E1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4433771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9009C0-5E21-40D9-B00B-CB472A7029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8FE338-07C4-49BF-A712-108A049F2A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380A3C-87A6-4884-ADF6-1178BFE5E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B6B9F-8CFC-47CC-B209-F918C08A12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8889842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5A71D-DE2A-4D30-A4D7-259BB01ED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C3CD0-652B-4418-970D-9C8E5B8B7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6C90C-9997-45BD-9A43-AAB4E20F7A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EF7E-5E1E-40E5-A6FB-C6B6C184C8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7503492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584791-3E16-48FD-BB25-57D41FABDA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21E5D2-DDE0-4846-A467-D1CB35811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A2DC8-0796-4559-801B-9CF9FD6BC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E4AA-1D60-4B31-8B32-9B7A1C10F4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8196503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BFCDB871-5E75-4260-A3D1-040EA9D52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8024813" cy="1079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2ADB1C3-9597-4F3D-9994-C50722BC3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33488" y="0"/>
            <a:ext cx="67945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</a:t>
            </a:r>
            <a:r>
              <a:rPr lang="en-US" altLang="cs-CZ"/>
              <a:t> </a:t>
            </a:r>
            <a:br>
              <a:rPr lang="cs-CZ" altLang="cs-CZ"/>
            </a:br>
            <a:r>
              <a:rPr lang="cs-CZ" altLang="cs-CZ"/>
              <a:t>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AB5C5E95-496D-44CC-9065-7E5A93549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3488" y="1600200"/>
            <a:ext cx="67945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35876" name="Rectangle 4">
            <a:extLst>
              <a:ext uri="{FF2B5EF4-FFF2-40B4-BE49-F238E27FC236}">
                <a16:creationId xmlns:a16="http://schemas.microsoft.com/office/drawing/2014/main" id="{6F26825C-D43B-4DFA-B527-A5D1E8D8B7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3488" y="6245225"/>
            <a:ext cx="1371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35877" name="Rectangle 5">
            <a:extLst>
              <a:ext uri="{FF2B5EF4-FFF2-40B4-BE49-F238E27FC236}">
                <a16:creationId xmlns:a16="http://schemas.microsoft.com/office/drawing/2014/main" id="{936D6915-7547-4466-BB68-147294FFEF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4650" y="6237288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35878" name="Rectangle 6">
            <a:extLst>
              <a:ext uri="{FF2B5EF4-FFF2-40B4-BE49-F238E27FC236}">
                <a16:creationId xmlns:a16="http://schemas.microsoft.com/office/drawing/2014/main" id="{1A9475D8-8696-4E8D-BF49-546EAF5760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07125" y="6245225"/>
            <a:ext cx="18351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Sans" pitchFamily="34" charset="0"/>
              </a:defRPr>
            </a:lvl1pPr>
          </a:lstStyle>
          <a:p>
            <a:pPr>
              <a:defRPr/>
            </a:pPr>
            <a:fld id="{CBC6607A-FB87-4192-B199-E9A2B04325A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8065EAC-2D19-4B6C-9009-01114B605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8063" y="558800"/>
            <a:ext cx="522287" cy="522288"/>
          </a:xfrm>
          <a:prstGeom prst="rect">
            <a:avLst/>
          </a:prstGeom>
          <a:solidFill>
            <a:srgbClr val="D31145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33" name="Rectangle 10">
            <a:extLst>
              <a:ext uri="{FF2B5EF4-FFF2-40B4-BE49-F238E27FC236}">
                <a16:creationId xmlns:a16="http://schemas.microsoft.com/office/drawing/2014/main" id="{1081F812-E355-43BF-A56D-FA00CA0A8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1713" y="0"/>
            <a:ext cx="522287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34" name="Rectangle 11">
            <a:extLst>
              <a:ext uri="{FF2B5EF4-FFF2-40B4-BE49-F238E27FC236}">
                <a16:creationId xmlns:a16="http://schemas.microsoft.com/office/drawing/2014/main" id="{AAD6B51A-16AF-49A0-9D62-2F90F3C08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088" y="558800"/>
            <a:ext cx="522287" cy="5222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35" name="Rectangle 12">
            <a:extLst>
              <a:ext uri="{FF2B5EF4-FFF2-40B4-BE49-F238E27FC236}">
                <a16:creationId xmlns:a16="http://schemas.microsoft.com/office/drawing/2014/main" id="{9621F5D2-A2EB-485A-8879-5F1877481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088" y="0"/>
            <a:ext cx="522287" cy="5222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1036" name="Picture 15" descr="pp_podtisk">
            <a:extLst>
              <a:ext uri="{FF2B5EF4-FFF2-40B4-BE49-F238E27FC236}">
                <a16:creationId xmlns:a16="http://schemas.microsoft.com/office/drawing/2014/main" id="{447294BE-F191-4AB4-BE09-0DACA97F4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89217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000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ockovani.opendatalab.cz/nabidk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A42C0444-9B61-47A8-09F3-00871266108E}"/>
              </a:ext>
            </a:extLst>
          </p:cNvPr>
          <p:cNvSpPr/>
          <p:nvPr/>
        </p:nvSpPr>
        <p:spPr>
          <a:xfrm>
            <a:off x="6991719" y="4282947"/>
            <a:ext cx="1875458" cy="1915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D9DE02BB-4891-48E5-9A0C-2FEB5F11BD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565400"/>
            <a:ext cx="8424936" cy="2189163"/>
          </a:xfrm>
        </p:spPr>
        <p:txBody>
          <a:bodyPr/>
          <a:lstStyle/>
          <a:p>
            <a:pPr algn="ctr" eaLnBrk="1" hangingPunct="1"/>
            <a:br>
              <a:rPr lang="cs-CZ" altLang="cs-CZ" sz="3600" b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cs-CZ" altLang="cs-CZ" sz="3600" b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cs-CZ" altLang="cs-CZ" sz="1600" b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cs-CZ" altLang="cs-CZ" sz="4400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9F5BB53-BBCA-A301-DD1C-E12CE49FFC16}"/>
              </a:ext>
            </a:extLst>
          </p:cNvPr>
          <p:cNvSpPr txBox="1"/>
          <p:nvPr/>
        </p:nvSpPr>
        <p:spPr>
          <a:xfrm>
            <a:off x="1008247" y="2291211"/>
            <a:ext cx="7127505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4400" b="1">
                <a:solidFill>
                  <a:schemeClr val="bg1"/>
                </a:solidFill>
                <a:latin typeface="Calibri Light"/>
                <a:cs typeface="Calibri Light"/>
              </a:rPr>
              <a:t>Připravenost systému ochrany veřejného zdraví na výskyt spalniček </a:t>
            </a:r>
            <a:endParaRPr lang="en-US" sz="44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A91EE09B-B7E5-FF59-E5E5-3CED49F12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576" y="6106861"/>
            <a:ext cx="5197475" cy="333086"/>
          </a:xfrm>
        </p:spPr>
        <p:txBody>
          <a:bodyPr/>
          <a:lstStyle/>
          <a:p>
            <a:r>
              <a:rPr lang="cs-CZ" sz="1800">
                <a:latin typeface="Calibri Light"/>
                <a:cs typeface="Calibri Light"/>
              </a:rPr>
              <a:t>Snídaně s novináři – 10. června 2024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8B1EC49-99B6-1CE0-633F-D610F7468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474" y="4473461"/>
            <a:ext cx="1534857" cy="1534857"/>
          </a:xfrm>
          <a:prstGeom prst="rect">
            <a:avLst/>
          </a:prstGeom>
          <a:noFill/>
        </p:spPr>
      </p:pic>
      <p:pic>
        <p:nvPicPr>
          <p:cNvPr id="6" name="Obrázek 5" descr="Obsah obrázku Písmo, logo, Grafika, grafický design&#10;&#10;Popis se vygeneroval automaticky.">
            <a:extLst>
              <a:ext uri="{FF2B5EF4-FFF2-40B4-BE49-F238E27FC236}">
                <a16:creationId xmlns:a16="http://schemas.microsoft.com/office/drawing/2014/main" id="{487C856F-E4D9-6713-F172-DE848C2E3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880" y="422622"/>
            <a:ext cx="1372321" cy="128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16CB6-5BAB-855C-D2BA-A365D002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>
                <a:latin typeface="Calibri Light" panose="020F0302020204030204" pitchFamily="34" charset="0"/>
                <a:cs typeface="Calibri Light" panose="020F0302020204030204" pitchFamily="34" charset="0"/>
              </a:rPr>
              <a:t>Aktuální stav a vývoj ve výskytu spalniček na území ČR</a:t>
            </a:r>
            <a:endParaRPr lang="en-US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76E98B5-584A-027D-5E90-0208C0BD8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812" y="1254167"/>
            <a:ext cx="7727633" cy="439551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3720A77-DA66-E293-0135-F4E63D238572}"/>
              </a:ext>
            </a:extLst>
          </p:cNvPr>
          <p:cNvSpPr txBox="1"/>
          <p:nvPr/>
        </p:nvSpPr>
        <p:spPr>
          <a:xfrm>
            <a:off x="1129891" y="5838144"/>
            <a:ext cx="750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latin typeface="Calibri Light" panose="020F0302020204030204" pitchFamily="34" charset="0"/>
                <a:cs typeface="Calibri Light" panose="020F0302020204030204" pitchFamily="34" charset="0"/>
              </a:rPr>
              <a:t>První případy v roce 2024 v ČR – hlášeny v </a:t>
            </a:r>
            <a:r>
              <a:rPr lang="en-US" sz="1600" b="1" err="1">
                <a:latin typeface="Calibri Light" panose="020F0302020204030204" pitchFamily="34" charset="0"/>
                <a:cs typeface="Calibri Light" panose="020F0302020204030204" pitchFamily="34" charset="0"/>
              </a:rPr>
              <a:t>Praze</a:t>
            </a:r>
            <a:r>
              <a:rPr lang="cs-CZ" sz="1600" b="1">
                <a:latin typeface="Calibri Light" panose="020F0302020204030204" pitchFamily="34" charset="0"/>
                <a:cs typeface="Calibri Light" panose="020F0302020204030204" pitchFamily="34" charset="0"/>
              </a:rPr>
              <a:t> - případy importované ze zahraničí (Uzbekistán, Ázerbájdžán, Rusko). Neočkovaní. </a:t>
            </a:r>
            <a:endParaRPr lang="en-US" sz="16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523"/>
      </p:ext>
    </p:extLst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33E18D-7ED1-73C7-98A7-1F95BE22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>
                <a:latin typeface="Calibri Light" panose="020F0302020204030204" pitchFamily="34" charset="0"/>
                <a:cs typeface="Calibri Light" panose="020F0302020204030204" pitchFamily="34" charset="0"/>
              </a:rPr>
              <a:t>Počet případů spalniček hlášených v roce 2024 v ČR, dle jednotlivých krajů</a:t>
            </a:r>
            <a:endParaRPr lang="en-US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C2D26A0-D56B-D863-FBCC-167E7F589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53"/>
          <a:stretch/>
        </p:blipFill>
        <p:spPr>
          <a:xfrm>
            <a:off x="1233488" y="1345487"/>
            <a:ext cx="7310124" cy="468888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BCDD2BB-5488-A181-B996-CE19B2558466}"/>
              </a:ext>
            </a:extLst>
          </p:cNvPr>
          <p:cNvSpPr txBox="1"/>
          <p:nvPr/>
        </p:nvSpPr>
        <p:spPr>
          <a:xfrm>
            <a:off x="1353127" y="5865091"/>
            <a:ext cx="643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Calibri Light" panose="020F0302020204030204" pitchFamily="34" charset="0"/>
                <a:cs typeface="Calibri Light" panose="020F0302020204030204" pitchFamily="34" charset="0"/>
              </a:rPr>
              <a:t>HMP – z 8 případů je 5 importů</a:t>
            </a:r>
          </a:p>
        </p:txBody>
      </p:sp>
    </p:spTree>
    <p:extLst>
      <p:ext uri="{BB962C8B-B14F-4D97-AF65-F5344CB8AC3E}">
        <p14:creationId xmlns:p14="http://schemas.microsoft.com/office/powerpoint/2010/main" val="1132759491"/>
      </p:ext>
    </p:extLst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694F7-1D70-4592-AB4A-5342C3F81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err="1">
                <a:latin typeface="Calibri Light" panose="020F0302020204030204" pitchFamily="34" charset="0"/>
                <a:cs typeface="Calibri Light" panose="020F0302020204030204" pitchFamily="34" charset="0"/>
              </a:rPr>
              <a:t>Epidemiologická</a:t>
            </a:r>
            <a:r>
              <a:rPr lang="en-US" b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0" err="1">
                <a:latin typeface="Calibri Light" panose="020F0302020204030204" pitchFamily="34" charset="0"/>
                <a:cs typeface="Calibri Light" panose="020F0302020204030204" pitchFamily="34" charset="0"/>
              </a:rPr>
              <a:t>situace</a:t>
            </a:r>
            <a:r>
              <a:rPr lang="en-US" b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0" err="1">
                <a:latin typeface="Calibri Light" panose="020F0302020204030204" pitchFamily="34" charset="0"/>
                <a:cs typeface="Calibri Light" panose="020F0302020204030204" pitchFamily="34" charset="0"/>
              </a:rPr>
              <a:t>výskytu</a:t>
            </a:r>
            <a:r>
              <a:rPr lang="en-US" b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0" err="1">
                <a:latin typeface="Calibri Light" panose="020F0302020204030204" pitchFamily="34" charset="0"/>
                <a:cs typeface="Calibri Light" panose="020F0302020204030204" pitchFamily="34" charset="0"/>
              </a:rPr>
              <a:t>spalniček</a:t>
            </a:r>
            <a:r>
              <a:rPr lang="en-US" b="0">
                <a:latin typeface="Calibri Light" panose="020F0302020204030204" pitchFamily="34" charset="0"/>
                <a:cs typeface="Calibri Light" panose="020F0302020204030204" pitchFamily="34" charset="0"/>
              </a:rPr>
              <a:t> k </a:t>
            </a:r>
            <a:r>
              <a:rPr lang="en-US" b="0" err="1">
                <a:latin typeface="Calibri Light" panose="020F0302020204030204" pitchFamily="34" charset="0"/>
                <a:cs typeface="Calibri Light" panose="020F0302020204030204" pitchFamily="34" charset="0"/>
              </a:rPr>
              <a:t>datu</a:t>
            </a:r>
            <a:r>
              <a:rPr lang="en-US" b="0">
                <a:latin typeface="Calibri Light" panose="020F0302020204030204" pitchFamily="34" charset="0"/>
                <a:cs typeface="Calibri Light" panose="020F0302020204030204" pitchFamily="34" charset="0"/>
              </a:rPr>
              <a:t> 28. 5. 2024 – J</a:t>
            </a:r>
            <a:r>
              <a:rPr lang="cs-CZ" b="0" err="1">
                <a:latin typeface="Calibri Light" panose="020F0302020204030204" pitchFamily="34" charset="0"/>
                <a:cs typeface="Calibri Light" panose="020F0302020204030204" pitchFamily="34" charset="0"/>
              </a:rPr>
              <a:t>ihočeský</a:t>
            </a:r>
            <a:r>
              <a:rPr lang="cs-CZ" b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0">
                <a:latin typeface="Calibri Light" panose="020F0302020204030204" pitchFamily="34" charset="0"/>
                <a:cs typeface="Calibri Light" panose="020F0302020204030204" pitchFamily="34" charset="0"/>
              </a:rPr>
              <a:t>kraj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BBE69A-29AA-E129-35B9-D192F0F10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600">
                <a:latin typeface="Calibri Light"/>
                <a:cs typeface="Calibri Light"/>
              </a:rPr>
              <a:t>První případ onemocnění spalniček v Jihočeském kraji v letošním roce byl hlášen dne 31. 3. 2024 (import z Německa, prodloužený víkend v aquaparku </a:t>
            </a:r>
            <a:r>
              <a:rPr lang="cs-CZ" sz="1600" err="1">
                <a:latin typeface="Calibri Light"/>
                <a:cs typeface="Calibri Light"/>
              </a:rPr>
              <a:t>Tropical</a:t>
            </a:r>
            <a:r>
              <a:rPr lang="cs-CZ" sz="1600">
                <a:latin typeface="Calibri Light"/>
                <a:cs typeface="Calibri Light"/>
              </a:rPr>
              <a:t> </a:t>
            </a:r>
            <a:r>
              <a:rPr lang="cs-CZ" sz="1600" err="1">
                <a:latin typeface="Calibri Light"/>
                <a:cs typeface="Calibri Light"/>
              </a:rPr>
              <a:t>Islands</a:t>
            </a:r>
            <a:r>
              <a:rPr lang="cs-CZ" sz="1600">
                <a:latin typeface="Calibri Light"/>
                <a:cs typeface="Calibri Light"/>
              </a:rPr>
              <a:t> v Berlíně), neočkovaná 7letá dívka (odmítání očkování) z okresu Písek, ZŠ waldorfského typu. </a:t>
            </a:r>
            <a:endParaRPr lang="cs-CZ" sz="16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cs-CZ" sz="1600" b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cs-CZ" sz="1600" b="0">
                <a:latin typeface="Calibri Light" panose="020F0302020204030204" pitchFamily="34" charset="0"/>
                <a:cs typeface="Calibri Light" panose="020F0302020204030204" pitchFamily="34" charset="0"/>
              </a:rPr>
              <a:t>Celkem k dnešnímu dni 28. 5. 2024 hlášeno 13 případů spalniček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>
                <a:latin typeface="Calibri Light" panose="020F0302020204030204" pitchFamily="34" charset="0"/>
                <a:cs typeface="Calibri Light" panose="020F0302020204030204" pitchFamily="34" charset="0"/>
              </a:rPr>
              <a:t>Ohnisko nákazy je v okrese Písek, kde hlášeno 12 případů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>
                <a:latin typeface="Calibri Light" panose="020F0302020204030204" pitchFamily="34" charset="0"/>
                <a:cs typeface="Calibri Light" panose="020F0302020204030204" pitchFamily="34" charset="0"/>
              </a:rPr>
              <a:t>11 případů je ve vzájemné epidemiologické souvislosti – školní kolektiv, rodina nebo pracoviště.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>
                <a:latin typeface="Calibri Light" panose="020F0302020204030204" pitchFamily="34" charset="0"/>
                <a:cs typeface="Calibri Light" panose="020F0302020204030204" pitchFamily="34" charset="0"/>
              </a:rPr>
              <a:t>Z celkového počtu – 6 případů u  dětí ve věku 3 až 12 let, žádné nebylo očkováno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>
                <a:latin typeface="Calibri Light" panose="020F0302020204030204" pitchFamily="34" charset="0"/>
                <a:cs typeface="Calibri Light" panose="020F0302020204030204" pitchFamily="34" charset="0"/>
              </a:rPr>
              <a:t>Poslední případ onemocnění byl hlášen dne 7. 5. 2024 </a:t>
            </a:r>
          </a:p>
          <a:p>
            <a:endParaRPr lang="en-US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28827"/>
      </p:ext>
    </p:extLst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9120D0-2758-7BB4-50D2-C12983929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7040" y="3429000"/>
            <a:ext cx="7772400" cy="1500187"/>
          </a:xfrm>
        </p:spPr>
        <p:txBody>
          <a:bodyPr/>
          <a:lstStyle/>
          <a:p>
            <a:pPr algn="ctr"/>
            <a:r>
              <a:rPr lang="cs-CZ" sz="4800" b="0">
                <a:latin typeface="Calibri Light" panose="020F0302020204030204" pitchFamily="34" charset="0"/>
                <a:cs typeface="Calibri Light" panose="020F0302020204030204" pitchFamily="34" charset="0"/>
              </a:rPr>
              <a:t>Aktuální epidemiologická situace ve výskytu spalniček v zahraničí </a:t>
            </a:r>
            <a:endParaRPr lang="en-US" sz="4800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36562"/>
      </p:ext>
    </p:extLst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D7B7D-A585-8A7B-9FDA-01CBEBCFF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>
                <a:latin typeface="Calibri Light" panose="020F0302020204030204" pitchFamily="34" charset="0"/>
                <a:cs typeface="Calibri Light" panose="020F0302020204030204" pitchFamily="34" charset="0"/>
              </a:rPr>
              <a:t>Vývoj ve výskytu spalniček v Evropském regionu za období leden 2022 až březen 2024</a:t>
            </a:r>
            <a:endParaRPr lang="en-US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0CAFC6-81AD-0DF5-1374-D9DB307A7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960" y="2326633"/>
            <a:ext cx="2010056" cy="270547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A57BC38-ED9C-9337-3A38-9E6780A38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02" y="1311729"/>
            <a:ext cx="5903838" cy="47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15245"/>
      </p:ext>
    </p:extLst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9E215E9-5E13-BD4F-2D7C-97513F984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8" y="0"/>
            <a:ext cx="6794500" cy="1052513"/>
          </a:xfrm>
        </p:spPr>
        <p:txBody>
          <a:bodyPr/>
          <a:lstStyle/>
          <a:p>
            <a:r>
              <a:rPr lang="cs-CZ" b="0">
                <a:latin typeface="Calibri Light"/>
                <a:cs typeface="Calibri Light"/>
              </a:rPr>
              <a:t>Vývoj počtu případů spalniček v EU za poslední rok </a:t>
            </a:r>
            <a:endParaRPr lang="en-US" b="0">
              <a:latin typeface="Calibri Light"/>
              <a:cs typeface="Calibri Light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BAA5E87-A294-FE7C-78C7-F7FE928B18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25685" y="1502228"/>
            <a:ext cx="4822372" cy="4484914"/>
          </a:xfrm>
          <a:prstGeom prst="rect">
            <a:avLst/>
          </a:prstGeom>
          <a:noFill/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6F66AE9-8BCA-9371-EEE7-F9B3693A76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54016" y="2721428"/>
            <a:ext cx="2908384" cy="243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16059"/>
      </p:ext>
    </p:extLst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AC2A6-FCC9-27C2-A1BD-CECE2ACD9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>
                <a:latin typeface="Calibri Light"/>
                <a:cs typeface="Calibri Light"/>
              </a:rPr>
              <a:t>Vývoj Rakousko, počet případů spalniček hlášených v roce 2024 v jednotlivých kalendářních týdnech </a:t>
            </a:r>
            <a:endParaRPr lang="en-US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DB9D51A-C095-8417-4CB8-0DE45EA23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401" y="1382338"/>
            <a:ext cx="8035845" cy="501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70190"/>
      </p:ext>
    </p:extLst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09AC1-28BD-8672-8B01-F04C4F34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>
                <a:latin typeface="Calibri Light"/>
                <a:cs typeface="Calibri Light"/>
              </a:rPr>
              <a:t>Ordinace praktických lékařů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21381F-5ACC-6820-86A0-6B2CA931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488" y="1273629"/>
            <a:ext cx="6794500" cy="2460879"/>
          </a:xfrm>
        </p:spPr>
        <p:txBody>
          <a:bodyPr/>
          <a:lstStyle/>
          <a:p>
            <a:pPr marL="342900" indent="-342900">
              <a:buFont typeface="Arial" panose="05000000000000000000" pitchFamily="2" charset="2"/>
              <a:buChar char="•"/>
            </a:pPr>
            <a:r>
              <a:rPr lang="cs-CZ" sz="1800" b="0">
                <a:latin typeface="Calibri Light"/>
                <a:cs typeface="Calibri Light"/>
              </a:rPr>
              <a:t>Způsob objednání při podezření na spalničky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cs-CZ" sz="1800" b="0">
                <a:latin typeface="Calibri Light"/>
                <a:cs typeface="Calibri Light"/>
              </a:rPr>
              <a:t>Hygienická pravidla návštěvy ordinace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cs-CZ" sz="1800" b="0">
                <a:latin typeface="Calibri Light"/>
                <a:cs typeface="Calibri Light"/>
              </a:rPr>
              <a:t>Rizikové skupiny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cs-CZ" sz="1800" b="0">
                <a:latin typeface="Calibri Light"/>
                <a:cs typeface="Calibri Light"/>
              </a:rPr>
              <a:t>Očkování </a:t>
            </a:r>
          </a:p>
          <a:p>
            <a:pPr marL="1085850" lvl="1" indent="-342900">
              <a:buFont typeface="Courier New" panose="05000000000000000000" pitchFamily="2" charset="2"/>
              <a:buChar char="o"/>
            </a:pPr>
            <a:r>
              <a:rPr lang="cs-CZ" sz="1800">
                <a:latin typeface="Calibri Light"/>
                <a:ea typeface="+mn-lt"/>
                <a:cs typeface="+mn-lt"/>
                <a:hlinkClick r:id="rId2"/>
              </a:rPr>
              <a:t>https://ockovani.opendatalab.cz/nabidky</a:t>
            </a:r>
            <a:r>
              <a:rPr lang="cs-CZ" sz="1800">
                <a:latin typeface="Calibri Light"/>
                <a:ea typeface="+mn-lt"/>
                <a:cs typeface="+mn-lt"/>
              </a:rPr>
              <a:t> </a:t>
            </a:r>
            <a:endParaRPr lang="cs-CZ" sz="1800">
              <a:latin typeface="Calibri Light"/>
              <a:cs typeface="Calibri Light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cs-CZ" b="0">
              <a:latin typeface="Calibri Light"/>
              <a:cs typeface="Calibri Light"/>
            </a:endParaRPr>
          </a:p>
        </p:txBody>
      </p:sp>
      <p:pic>
        <p:nvPicPr>
          <p:cNvPr id="4" name="Obrázek 3" descr="Obsah obrázku mapa, text, snímek obrazovky, atlas&#10;&#10;Popis se vygeneroval automaticky.">
            <a:extLst>
              <a:ext uri="{FF2B5EF4-FFF2-40B4-BE49-F238E27FC236}">
                <a16:creationId xmlns:a16="http://schemas.microsoft.com/office/drawing/2014/main" id="{0F587C81-3BD5-20D9-73EC-EF65E011C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061" y="2937262"/>
            <a:ext cx="6210540" cy="39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27178"/>
      </p:ext>
    </p:extLst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9120D0-2758-7BB4-50D2-C12983929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495" y="2678906"/>
            <a:ext cx="7772400" cy="1500187"/>
          </a:xfrm>
        </p:spPr>
        <p:txBody>
          <a:bodyPr/>
          <a:lstStyle/>
          <a:p>
            <a:pPr algn="ctr"/>
            <a:r>
              <a:rPr lang="cs-CZ" sz="4800" b="0">
                <a:latin typeface="Calibri Light" panose="020F0302020204030204" pitchFamily="34" charset="0"/>
                <a:cs typeface="Calibri Light" panose="020F0302020204030204" pitchFamily="34" charset="0"/>
              </a:rPr>
              <a:t>Aktivity a cíle MZ</a:t>
            </a:r>
            <a:endParaRPr lang="en-US" sz="4800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25900"/>
      </p:ext>
    </p:extLst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FBF6A-A3DC-2697-7C11-DF94245B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>
                <a:latin typeface="Calibri Light" panose="020F0302020204030204" pitchFamily="34" charset="0"/>
                <a:cs typeface="Calibri Light" panose="020F0302020204030204" pitchFamily="34" charset="0"/>
              </a:rPr>
              <a:t>Aktivity a cíle MZ</a:t>
            </a:r>
            <a:endParaRPr lang="en-US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724EA0-7E58-593F-6905-577CAD64C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57" y="1144247"/>
            <a:ext cx="8022772" cy="5216309"/>
          </a:xfrm>
        </p:spPr>
        <p:txBody>
          <a:bodyPr/>
          <a:lstStyle/>
          <a:p>
            <a:r>
              <a:rPr lang="cs-CZ" u="sng">
                <a:latin typeface="Calibri Light" panose="020F0302020204030204" pitchFamily="34" charset="0"/>
                <a:cs typeface="Calibri Light" panose="020F0302020204030204" pitchFamily="34" charset="0"/>
              </a:rPr>
              <a:t>Cíle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b="0">
                <a:latin typeface="Calibri Light" panose="020F0302020204030204" pitchFamily="34" charset="0"/>
                <a:cs typeface="Calibri Light" panose="020F0302020204030204" pitchFamily="34" charset="0"/>
              </a:rPr>
              <a:t>Apel na rodiče k očkování dětí proti spalničkám a zvýšení proočkovanosti – vysoká proočkovanost = snížení rizika výskytu spalniček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b="0">
                <a:latin typeface="Calibri Light" panose="020F0302020204030204" pitchFamily="34" charset="0"/>
                <a:cs typeface="Calibri Light" panose="020F0302020204030204" pitchFamily="34" charset="0"/>
              </a:rPr>
              <a:t>Ochrana zdravotnického sektoru – minimalizace výskytu případů ve zdravotnických zařízeních – ochrana personálu a pacientů</a:t>
            </a:r>
          </a:p>
          <a:p>
            <a:pPr algn="just"/>
            <a:endParaRPr lang="cs-CZ" b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cs-CZ" u="sng">
                <a:latin typeface="Calibri Light" panose="020F0302020204030204" pitchFamily="34" charset="0"/>
                <a:cs typeface="Calibri Light" panose="020F0302020204030204" pitchFamily="34" charset="0"/>
              </a:rPr>
              <a:t>Aktivity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b="0">
                <a:latin typeface="Calibri Light" panose="020F0302020204030204" pitchFamily="34" charset="0"/>
                <a:cs typeface="Calibri Light" panose="020F0302020204030204" pitchFamily="34" charset="0"/>
              </a:rPr>
              <a:t>Tvorba informačních letáků širokou veřejnost, rodiče a informace pro cestovatele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b="0">
                <a:latin typeface="Calibri Light" panose="020F0302020204030204" pitchFamily="34" charset="0"/>
                <a:cs typeface="Calibri Light" panose="020F0302020204030204" pitchFamily="34" charset="0"/>
              </a:rPr>
              <a:t>Tvorba stručného manuálu pro praktické lékaře – klinika, diagnostika, odběr vzorků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b="0">
                <a:latin typeface="Calibri Light" panose="020F0302020204030204" pitchFamily="34" charset="0"/>
                <a:cs typeface="Calibri Light" panose="020F0302020204030204" pitchFamily="34" charset="0"/>
              </a:rPr>
              <a:t>Dopis na managment zdravotnických zařízení (nemocnice) – vyšetření hladiny protilátek u vybraných zdravotnických pracovníků   - obdoba dopisu z roku 2019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b="0">
                <a:latin typeface="Calibri Light" panose="020F0302020204030204" pitchFamily="34" charset="0"/>
                <a:cs typeface="Calibri Light" panose="020F0302020204030204" pitchFamily="34" charset="0"/>
              </a:rPr>
              <a:t>Příprava informačního dokumentu pro školy a školská zařízení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b="0">
                <a:latin typeface="Calibri Light" panose="020F0302020204030204" pitchFamily="34" charset="0"/>
                <a:cs typeface="Calibri Light" panose="020F0302020204030204" pitchFamily="34" charset="0"/>
              </a:rPr>
              <a:t>Příprava metodiky pro OOVZ ve spolupráci se SZÚ a odbornými společnostmi </a:t>
            </a:r>
          </a:p>
        </p:txBody>
      </p:sp>
    </p:spTree>
    <p:extLst>
      <p:ext uri="{BB962C8B-B14F-4D97-AF65-F5344CB8AC3E}">
        <p14:creationId xmlns:p14="http://schemas.microsoft.com/office/powerpoint/2010/main" val="79192613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F14FF-CA59-4BF0-39A7-10B7C243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5105C9-0CF5-09D4-1F09-D5AFC157B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435" y="1198675"/>
            <a:ext cx="7337879" cy="5408953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cs-CZ" sz="180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Historický vývoj případů spalniček v čase – efekt očkování na vývoj počtu případů 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</a:pPr>
            <a:r>
              <a:rPr lang="cs-CZ" sz="1800">
                <a:latin typeface="Calibri Light" panose="020F0302020204030204" pitchFamily="34" charset="0"/>
                <a:cs typeface="Calibri Light" panose="020F0302020204030204" pitchFamily="34" charset="0"/>
              </a:rPr>
              <a:t>Očkování jako základní nástroj prevence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</a:pPr>
            <a:r>
              <a:rPr lang="cs-CZ" sz="1800">
                <a:latin typeface="Calibri Light" panose="020F0302020204030204" pitchFamily="34" charset="0"/>
                <a:cs typeface="Calibri Light" panose="020F0302020204030204" pitchFamily="34" charset="0"/>
              </a:rPr>
              <a:t>Dopady na veřejné zdraví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800">
                <a:latin typeface="Calibri Light" panose="020F0302020204030204" pitchFamily="34" charset="0"/>
                <a:cs typeface="Calibri Light" panose="020F0302020204030204" pitchFamily="34" charset="0"/>
              </a:rPr>
              <a:t>Epidemické výskyty v posledních letech vliv importu a dopady na zdravotnická zařízení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800">
                <a:latin typeface="Calibri Light" panose="020F0302020204030204" pitchFamily="34" charset="0"/>
                <a:cs typeface="Calibri Light" panose="020F0302020204030204" pitchFamily="34" charset="0"/>
              </a:rPr>
              <a:t>Aktuální vývoj epidemiologické situace v ČR  a v zahraničí  – zhodnocení a predikce dalšího vývoje (krátkodobý, střednědobý výhled)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800">
                <a:latin typeface="Calibri Light" panose="020F0302020204030204" pitchFamily="34" charset="0"/>
                <a:cs typeface="Calibri Light" panose="020F0302020204030204" pitchFamily="34" charset="0"/>
              </a:rPr>
              <a:t>Spalničky z pohledu praktického lékaře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800">
                <a:latin typeface="Calibri Light" panose="020F0302020204030204" pitchFamily="34" charset="0"/>
                <a:cs typeface="Calibri Light" panose="020F0302020204030204" pitchFamily="34" charset="0"/>
              </a:rPr>
              <a:t>Aktivity a cíle – jak jsme připraveni a čeho chceme dosáhnout? Kde jsou největší rizika?</a:t>
            </a:r>
          </a:p>
          <a:p>
            <a:pPr marL="1200150" lvl="1" indent="-457200" algn="just">
              <a:buFont typeface="Wingdings" panose="05000000000000000000" pitchFamily="2" charset="2"/>
              <a:buChar char="§"/>
            </a:pPr>
            <a:r>
              <a:rPr lang="cs-CZ" sz="1800">
                <a:latin typeface="Calibri Light" panose="020F0302020204030204" pitchFamily="34" charset="0"/>
                <a:cs typeface="Calibri Light" panose="020F0302020204030204" pitchFamily="34" charset="0"/>
              </a:rPr>
              <a:t>Vysoká proočkovanost = cesta k eliminaci spalniček</a:t>
            </a:r>
          </a:p>
          <a:p>
            <a:pPr marL="1200150" lvl="1" indent="-457200" algn="just">
              <a:buFont typeface="Wingdings" panose="05000000000000000000" pitchFamily="2" charset="2"/>
              <a:buChar char="§"/>
            </a:pPr>
            <a:r>
              <a:rPr lang="cs-CZ" sz="1800">
                <a:latin typeface="Calibri Light" panose="020F0302020204030204" pitchFamily="34" charset="0"/>
                <a:cs typeface="Calibri Light" panose="020F0302020204030204" pitchFamily="34" charset="0"/>
              </a:rPr>
              <a:t>Spalničky z pohledu pediatra aneb jaká jsou rizika a jaká je prevence</a:t>
            </a:r>
          </a:p>
          <a:p>
            <a:pPr marL="1200150" lvl="1" indent="-457200" algn="just">
              <a:buFont typeface="Wingdings" panose="05000000000000000000" pitchFamily="2" charset="2"/>
              <a:buChar char="§"/>
            </a:pPr>
            <a:r>
              <a:rPr lang="cs-CZ" sz="1800">
                <a:latin typeface="Calibri Light" panose="020F0302020204030204" pitchFamily="34" charset="0"/>
                <a:cs typeface="Calibri Light" panose="020F0302020204030204" pitchFamily="34" charset="0"/>
              </a:rPr>
              <a:t>Jak ochránit zdravotnický sektor</a:t>
            </a:r>
          </a:p>
          <a:p>
            <a:pPr marL="1200150" lvl="1" indent="-457200" algn="just">
              <a:buFont typeface="Wingdings" panose="05000000000000000000" pitchFamily="2" charset="2"/>
              <a:buChar char="§"/>
            </a:pPr>
            <a:r>
              <a:rPr lang="cs-CZ" sz="1800">
                <a:latin typeface="Calibri Light" panose="020F0302020204030204" pitchFamily="34" charset="0"/>
                <a:cs typeface="Calibri Light" panose="020F0302020204030204" pitchFamily="34" charset="0"/>
              </a:rPr>
              <a:t>Doporučení pro cestování do oblastí se zvýšeným výskytem spalniček </a:t>
            </a:r>
          </a:p>
          <a:p>
            <a:endParaRPr lang="cs-CZ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67810"/>
      </p:ext>
    </p:extLst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D140D33-3CCC-0860-6534-C993684C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8" y="0"/>
            <a:ext cx="6794500" cy="1052513"/>
          </a:xfrm>
        </p:spPr>
        <p:txBody>
          <a:bodyPr/>
          <a:lstStyle/>
          <a:p>
            <a:r>
              <a:rPr lang="cs-CZ" b="0">
                <a:latin typeface="Calibri Light" panose="020F0302020204030204" pitchFamily="34" charset="0"/>
                <a:cs typeface="Calibri Light" panose="020F0302020204030204" pitchFamily="34" charset="0"/>
              </a:rPr>
              <a:t>Informační materiály pro veřejnost </a:t>
            </a:r>
            <a:endParaRPr lang="en-US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Obrázek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1A0F980C-E73F-FA51-653C-1F625CD0E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03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39130"/>
      </p:ext>
    </p:extLst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D140D33-3CCC-0860-6534-C993684C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8" y="0"/>
            <a:ext cx="6794500" cy="1052513"/>
          </a:xfrm>
        </p:spPr>
        <p:txBody>
          <a:bodyPr/>
          <a:lstStyle/>
          <a:p>
            <a:r>
              <a:rPr lang="cs-CZ" b="0">
                <a:latin typeface="Calibri Light" panose="020F0302020204030204" pitchFamily="34" charset="0"/>
                <a:cs typeface="Calibri Light" panose="020F0302020204030204" pitchFamily="34" charset="0"/>
              </a:rPr>
              <a:t>Informační materiály pro veřejnost </a:t>
            </a:r>
            <a:endParaRPr lang="en-US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Obrázek 2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477CF9C7-0D99-DF22-36A9-25147A5E4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1" y="1189608"/>
            <a:ext cx="3913159" cy="5535227"/>
          </a:xfrm>
          <a:prstGeom prst="rect">
            <a:avLst/>
          </a:prstGeom>
        </p:spPr>
      </p:pic>
      <p:pic>
        <p:nvPicPr>
          <p:cNvPr id="6" name="Obrázek 5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06F9DD73-2F60-86FD-2D5A-B19D43C50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96" y="1086470"/>
            <a:ext cx="3986075" cy="563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3708"/>
      </p:ext>
    </p:extLst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D140D33-3CCC-0860-6534-C993684C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8" y="0"/>
            <a:ext cx="6794500" cy="1052513"/>
          </a:xfrm>
        </p:spPr>
        <p:txBody>
          <a:bodyPr/>
          <a:lstStyle/>
          <a:p>
            <a:r>
              <a:rPr lang="cs-CZ" b="0">
                <a:latin typeface="Calibri Light" panose="020F0302020204030204" pitchFamily="34" charset="0"/>
                <a:cs typeface="Calibri Light" panose="020F0302020204030204" pitchFamily="34" charset="0"/>
              </a:rPr>
              <a:t>Informační materiály školy a rodiče </a:t>
            </a:r>
            <a:endParaRPr lang="en-US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8C849D2-E014-FED2-5FAB-1DF80F936A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/>
          <a:stretch/>
        </p:blipFill>
        <p:spPr>
          <a:xfrm>
            <a:off x="901756" y="1306286"/>
            <a:ext cx="3670244" cy="5189856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D026C12B-9DB4-593E-459A-9BBDDA342E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7761" y="1306286"/>
            <a:ext cx="3670244" cy="5242254"/>
          </a:xfrm>
        </p:spPr>
      </p:pic>
    </p:spTree>
    <p:extLst>
      <p:ext uri="{BB962C8B-B14F-4D97-AF65-F5344CB8AC3E}">
        <p14:creationId xmlns:p14="http://schemas.microsoft.com/office/powerpoint/2010/main" val="2060660957"/>
      </p:ext>
    </p:extLst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642D2-7DF0-E029-E337-8892AF23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Závěr</a:t>
            </a:r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C1AA3F-D988-FD76-A0EB-5C4BEBE37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0"/>
              <a:t>Situace ve výskytu spalniček na území ČR je klidná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0"/>
              <a:t>Základem nástrojem prevence vzniku epidemií je vysoká proočkovanost </a:t>
            </a:r>
          </a:p>
          <a:p>
            <a:endParaRPr lang="cs-CZ" b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b="0"/>
          </a:p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061539805"/>
      </p:ext>
    </p:extLst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41EC1-99EB-D666-5C7E-BB56D386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/>
              <a:t>Úvod </a:t>
            </a:r>
            <a:endParaRPr lang="en-US" sz="2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2688F-B196-0E20-4018-E765DBDBA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015" y="1338944"/>
            <a:ext cx="7485969" cy="5181599"/>
          </a:xfrm>
        </p:spPr>
        <p:txBody>
          <a:bodyPr/>
          <a:lstStyle/>
          <a:p>
            <a:pPr algn="just"/>
            <a:r>
              <a:rPr lang="cs-CZ" sz="2800">
                <a:latin typeface="Calibri Light" panose="020F0302020204030204" pitchFamily="34" charset="0"/>
                <a:cs typeface="Calibri Light" panose="020F0302020204030204" pitchFamily="34" charset="0"/>
              </a:rPr>
              <a:t>Očkování je nejefektivnější prevencí </a:t>
            </a:r>
          </a:p>
          <a:p>
            <a:pPr marL="404813" indent="-342900" algn="just">
              <a:buFont typeface="Arial" panose="020B0604020202020204" pitchFamily="34" charset="0"/>
              <a:buChar char="•"/>
            </a:pPr>
            <a:r>
              <a:rPr lang="cs-CZ" sz="2400" b="0">
                <a:latin typeface="Calibri Light" panose="020F0302020204030204" pitchFamily="34" charset="0"/>
                <a:cs typeface="Calibri Light" panose="020F0302020204030204" pitchFamily="34" charset="0"/>
              </a:rPr>
              <a:t>Před zavedením pravidelného očkování proti spalničkám </a:t>
            </a:r>
            <a:r>
              <a:rPr lang="cs-CZ" sz="2400">
                <a:latin typeface="Calibri Light" panose="020F0302020204030204" pitchFamily="34" charset="0"/>
                <a:cs typeface="Calibri Light" panose="020F0302020204030204" pitchFamily="34" charset="0"/>
              </a:rPr>
              <a:t>(1969) </a:t>
            </a:r>
            <a:r>
              <a:rPr lang="cs-CZ" sz="2400" b="0">
                <a:latin typeface="Calibri Light" panose="020F0302020204030204" pitchFamily="34" charset="0"/>
                <a:cs typeface="Calibri Light" panose="020F0302020204030204" pitchFamily="34" charset="0"/>
              </a:rPr>
              <a:t>byly ročně v České republice diagnostikovány tisíce až desetitisíce případů spalniček…</a:t>
            </a:r>
            <a:r>
              <a:rPr lang="en-US" sz="2400" b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cs-CZ" sz="2400" b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2400">
                <a:latin typeface="Calibri Light" panose="020F0302020204030204" pitchFamily="34" charset="0"/>
                <a:cs typeface="Calibri Light" panose="020F0302020204030204" pitchFamily="34" charset="0"/>
              </a:rPr>
              <a:t>za posledních 25 let – diagnostikováno celkem 1 400 případů … většinou sporadické výskyty nebo lokalizované epidemie…</a:t>
            </a:r>
          </a:p>
          <a:p>
            <a:pPr marL="61913" algn="just"/>
            <a:endParaRPr lang="cs-CZ" sz="2400" b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4813" indent="-342900" algn="just">
              <a:buFont typeface="Arial" panose="020B0604020202020204" pitchFamily="34" charset="0"/>
              <a:buChar char="•"/>
            </a:pPr>
            <a:r>
              <a:rPr lang="cs-CZ" sz="2400" b="0">
                <a:latin typeface="Calibri Light" panose="020F0302020204030204" pitchFamily="34" charset="0"/>
                <a:cs typeface="Calibri Light" panose="020F0302020204030204" pitchFamily="34" charset="0"/>
              </a:rPr>
              <a:t>Úmrtí na spalničky nebylo, dle statistických údajů dostupných SZÚ, v českých zemích zaznamenáno od roku 1980, ale ještě v roce 1971 bylo hlášeno 20 případů úmrtí. </a:t>
            </a:r>
          </a:p>
        </p:txBody>
      </p:sp>
    </p:spTree>
    <p:extLst>
      <p:ext uri="{BB962C8B-B14F-4D97-AF65-F5344CB8AC3E}">
        <p14:creationId xmlns:p14="http://schemas.microsoft.com/office/powerpoint/2010/main" val="4156204704"/>
      </p:ext>
    </p:extLst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2AB8F-83C2-6FDB-3995-C7C17F11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Trend onemocnění spalničkami v České republice v letech 1955–2018. </a:t>
            </a:r>
            <a:r>
              <a:rPr lang="cs-CZ" sz="1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(Zdroj: Státní zdravotní ústav)</a:t>
            </a:r>
            <a:endParaRPr lang="en-US" sz="1400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FB49899-7BD0-AFD1-7A7A-43D4952C1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8" t="2193" r="955" b="2095"/>
          <a:stretch/>
        </p:blipFill>
        <p:spPr>
          <a:xfrm>
            <a:off x="815295" y="1217328"/>
            <a:ext cx="7630885" cy="5565916"/>
          </a:xfrm>
          <a:prstGeom prst="rect">
            <a:avLst/>
          </a:prstGeom>
        </p:spPr>
      </p:pic>
      <p:sp>
        <p:nvSpPr>
          <p:cNvPr id="3" name="Šipka: dolů 2">
            <a:extLst>
              <a:ext uri="{FF2B5EF4-FFF2-40B4-BE49-F238E27FC236}">
                <a16:creationId xmlns:a16="http://schemas.microsoft.com/office/drawing/2014/main" id="{D1788840-A9AB-7522-547F-0FD9122BE253}"/>
              </a:ext>
            </a:extLst>
          </p:cNvPr>
          <p:cNvSpPr/>
          <p:nvPr/>
        </p:nvSpPr>
        <p:spPr>
          <a:xfrm>
            <a:off x="3132127" y="2032918"/>
            <a:ext cx="91108" cy="13583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71C5EDD-B2DB-992E-8ED7-86AD00889918}"/>
              </a:ext>
            </a:extLst>
          </p:cNvPr>
          <p:cNvSpPr txBox="1"/>
          <p:nvPr/>
        </p:nvSpPr>
        <p:spPr>
          <a:xfrm>
            <a:off x="2428120" y="1617379"/>
            <a:ext cx="3819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latin typeface="Calibri Light" panose="020F0302020204030204" pitchFamily="34" charset="0"/>
                <a:cs typeface="Calibri Light" panose="020F0302020204030204" pitchFamily="34" charset="0"/>
              </a:rPr>
              <a:t>Zahájení pravidelného očkování - 1969</a:t>
            </a:r>
            <a:endParaRPr lang="en-US" sz="12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41275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AF239-C058-FEAF-6DEF-391B1AAE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73" y="0"/>
            <a:ext cx="6688715" cy="1052513"/>
          </a:xfrm>
        </p:spPr>
        <p:txBody>
          <a:bodyPr/>
          <a:lstStyle/>
          <a:p>
            <a:r>
              <a:rPr lang="cs-CZ" b="0">
                <a:latin typeface="Calibri Light"/>
                <a:cs typeface="Calibri Light"/>
              </a:rPr>
              <a:t>Spalničky</a:t>
            </a:r>
            <a:r>
              <a:rPr lang="en-US" b="0">
                <a:latin typeface="Calibri Light"/>
                <a:cs typeface="Calibri Light"/>
              </a:rPr>
              <a:t> - </a:t>
            </a:r>
            <a:r>
              <a:rPr lang="en-US" b="0" err="1">
                <a:latin typeface="Calibri Light"/>
                <a:cs typeface="Calibri Light"/>
              </a:rPr>
              <a:t>počty</a:t>
            </a:r>
            <a:r>
              <a:rPr lang="en-US" b="0">
                <a:latin typeface="Calibri Light"/>
                <a:cs typeface="Calibri Light"/>
              </a:rPr>
              <a:t> </a:t>
            </a:r>
            <a:r>
              <a:rPr lang="en-US" b="0" err="1">
                <a:latin typeface="Calibri Light"/>
                <a:cs typeface="Calibri Light"/>
              </a:rPr>
              <a:t>případů</a:t>
            </a:r>
            <a:r>
              <a:rPr lang="en-US" b="0">
                <a:latin typeface="Calibri Light"/>
                <a:cs typeface="Calibri Light"/>
              </a:rPr>
              <a:t> a </a:t>
            </a:r>
            <a:r>
              <a:rPr lang="en-US" b="0" err="1">
                <a:latin typeface="Calibri Light"/>
                <a:cs typeface="Calibri Light"/>
              </a:rPr>
              <a:t>nemocnost</a:t>
            </a:r>
            <a:r>
              <a:rPr lang="cs-CZ" b="0">
                <a:latin typeface="Calibri Light"/>
                <a:cs typeface="Calibri Light"/>
              </a:rPr>
              <a:t> </a:t>
            </a:r>
            <a:r>
              <a:rPr lang="en-US" b="0">
                <a:latin typeface="Calibri Light"/>
                <a:cs typeface="Calibri Light"/>
              </a:rPr>
              <a:t>v </a:t>
            </a:r>
            <a:r>
              <a:rPr lang="en-US" b="0" err="1">
                <a:latin typeface="Calibri Light"/>
                <a:cs typeface="Calibri Light"/>
              </a:rPr>
              <a:t>letech</a:t>
            </a:r>
            <a:r>
              <a:rPr lang="en-US" b="0">
                <a:latin typeface="Calibri Light"/>
                <a:cs typeface="Calibri Light"/>
              </a:rPr>
              <a:t> 1997-2024 </a:t>
            </a:r>
            <a:br>
              <a:rPr lang="cs-CZ" b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0">
                <a:latin typeface="Calibri Light"/>
                <a:cs typeface="Calibri Light"/>
              </a:rPr>
              <a:t>(</a:t>
            </a:r>
            <a:r>
              <a:rPr lang="cs-CZ" b="0">
                <a:latin typeface="Calibri Light"/>
                <a:cs typeface="Calibri Light"/>
              </a:rPr>
              <a:t>stav </a:t>
            </a:r>
            <a:r>
              <a:rPr lang="en-US" b="0">
                <a:latin typeface="Calibri Light"/>
                <a:cs typeface="Calibri Light"/>
              </a:rPr>
              <a:t>k 23. 5. 2024), ČR </a:t>
            </a:r>
            <a:endParaRPr lang="en-US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D9E4E75-089B-3CD0-9600-BC68C0167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344" y="1450108"/>
            <a:ext cx="7888742" cy="50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92992"/>
      </p:ext>
    </p:extLst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C5B7C-CFA1-EE60-C342-1C0F232B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>
                <a:latin typeface="Calibri Light"/>
                <a:cs typeface="Calibri Light"/>
              </a:rPr>
              <a:t>Epidemické  výskyty spalniček v posledních 10 letech </a:t>
            </a:r>
            <a:endParaRPr lang="en-US" b="0">
              <a:latin typeface="Calibri Light"/>
              <a:cs typeface="Calibri Light" panose="020F03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2826BF-8B11-E8D4-9BEB-042832F57BEB}"/>
              </a:ext>
            </a:extLst>
          </p:cNvPr>
          <p:cNvSpPr txBox="1"/>
          <p:nvPr/>
        </p:nvSpPr>
        <p:spPr>
          <a:xfrm>
            <a:off x="863373" y="1124271"/>
            <a:ext cx="7768999" cy="27317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cs-CZ" sz="2000" b="1" i="0">
                <a:latin typeface="Calibri Light"/>
                <a:cs typeface="Calibri Light"/>
              </a:rPr>
              <a:t>Epidemie v Ústeckém kraji </a:t>
            </a:r>
            <a:r>
              <a:rPr lang="cs-CZ" sz="2000" b="1">
                <a:latin typeface="Calibri Light"/>
                <a:cs typeface="Calibri Light"/>
              </a:rPr>
              <a:t>(2014)</a:t>
            </a:r>
            <a:endParaRPr lang="cs-CZ" sz="2000" b="1" i="0">
              <a:latin typeface="Calibri Light"/>
              <a:cs typeface="Calibri Light" panose="020F030202020403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0" i="0">
                <a:latin typeface="Calibri Light"/>
                <a:cs typeface="Calibri Light"/>
              </a:rPr>
              <a:t>Celkem onemocnělo 196 osob, Z toho 88 zdravotníků (12 lékařů, 54 SZP, 11 NZP, 11 ostatní personál</a:t>
            </a:r>
            <a:r>
              <a:rPr lang="cs-CZ" sz="1600">
                <a:latin typeface="Calibri Light"/>
                <a:cs typeface="Calibri Light"/>
              </a:rPr>
              <a:t>)</a:t>
            </a:r>
            <a:endParaRPr lang="en-US" sz="1600" b="0" i="0">
              <a:latin typeface="Calibri Light"/>
              <a:cs typeface="Calibri Light" panose="020F0302020204030204" pitchFamily="34" charset="0"/>
            </a:endParaRPr>
          </a:p>
          <a:p>
            <a:pPr marL="804545" lvl="1" indent="-34734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0" i="0" noProof="0">
                <a:latin typeface="Calibri Light"/>
                <a:cs typeface="Calibri Light"/>
              </a:rPr>
              <a:t>Mezi postiženými dominovaly osoby narozené v letech 1970–1980, očkované jen jednou dávkou vakcíny a s delším odstupem od očkování</a:t>
            </a:r>
          </a:p>
          <a:p>
            <a:pPr marL="804545" lvl="1" indent="-34734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0" i="0">
                <a:latin typeface="Calibri Light"/>
                <a:cs typeface="Calibri Light"/>
              </a:rPr>
              <a:t>Onemocnění zavlečeno z Indie, kterou navštívil indexový případ, 47 letý muž, občan ČR</a:t>
            </a:r>
            <a:endParaRPr lang="en-US" sz="1600" b="0" i="0">
              <a:latin typeface="Calibri Light"/>
              <a:cs typeface="Calibri Ligh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FA4D7A5-658E-1E44-8C9F-DB8087825C4C}"/>
              </a:ext>
            </a:extLst>
          </p:cNvPr>
          <p:cNvSpPr txBox="1"/>
          <p:nvPr/>
        </p:nvSpPr>
        <p:spPr>
          <a:xfrm>
            <a:off x="863372" y="3853973"/>
            <a:ext cx="7768999" cy="27317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b="1" i="0">
                <a:latin typeface="Calibri Light"/>
                <a:cs typeface="Calibri Light"/>
              </a:rPr>
              <a:t>Epidemie v Moravskoslezském kraji</a:t>
            </a:r>
            <a:r>
              <a:rPr lang="cs-CZ" sz="2000" b="1">
                <a:latin typeface="Calibri Light"/>
                <a:cs typeface="Calibri Light"/>
              </a:rPr>
              <a:t> (2017)</a:t>
            </a:r>
            <a:endParaRPr lang="cs-CZ" sz="2000" b="1" i="0">
              <a:latin typeface="Calibri Light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0" i="0">
                <a:latin typeface="Calibri Light"/>
                <a:cs typeface="Calibri Light"/>
              </a:rPr>
              <a:t>V období únor až červen 2017 onemocnělo spalničkami v MSK celkem 130 osob,</a:t>
            </a:r>
            <a:r>
              <a:rPr lang="cs-CZ" sz="1600">
                <a:latin typeface="Calibri Light"/>
                <a:cs typeface="Calibri Light"/>
              </a:rPr>
              <a:t> z</a:t>
            </a:r>
            <a:r>
              <a:rPr lang="cs-CZ" sz="1600" b="0" i="0">
                <a:latin typeface="Calibri Light"/>
                <a:cs typeface="Calibri Light"/>
              </a:rPr>
              <a:t> toho 20 zdravotníků.</a:t>
            </a:r>
            <a:r>
              <a:rPr lang="cs-CZ" sz="1600">
                <a:latin typeface="Calibri Light"/>
                <a:cs typeface="Calibri Light"/>
              </a:rPr>
              <a:t> </a:t>
            </a:r>
            <a:endParaRPr lang="cs-CZ" sz="1600" b="0" i="0">
              <a:latin typeface="Calibri Light"/>
              <a:cs typeface="Calibri Light" panose="020F030202020403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0" i="0">
                <a:latin typeface="Calibri Light"/>
                <a:cs typeface="Calibri Light"/>
              </a:rPr>
              <a:t>První případy zaznamenány na území města Ostravy, kde také bylo nejvíce nemocných (106)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0" i="0">
                <a:latin typeface="Calibri Light"/>
                <a:cs typeface="Calibri Light"/>
              </a:rPr>
              <a:t>Indexovým případem pravděpodobně neočkovaná dívka se sociálně stigmatizované skupiny osob</a:t>
            </a:r>
          </a:p>
        </p:txBody>
      </p:sp>
    </p:spTree>
    <p:extLst>
      <p:ext uri="{BB962C8B-B14F-4D97-AF65-F5344CB8AC3E}">
        <p14:creationId xmlns:p14="http://schemas.microsoft.com/office/powerpoint/2010/main" val="213084835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52428-FD07-8563-5342-83372951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8" y="0"/>
            <a:ext cx="6794500" cy="1052513"/>
          </a:xfrm>
        </p:spPr>
        <p:txBody>
          <a:bodyPr wrap="square" anchor="ctr">
            <a:normAutofit/>
          </a:bodyPr>
          <a:lstStyle/>
          <a:p>
            <a:r>
              <a:rPr lang="cs-CZ" b="0">
                <a:latin typeface="Calibri Light" panose="020F0302020204030204" pitchFamily="34" charset="0"/>
                <a:cs typeface="Calibri Light" panose="020F0302020204030204" pitchFamily="34" charset="0"/>
              </a:rPr>
              <a:t>Epidemický výskyt v roce 2018 – počet případů v kalendářních týdnech dle data prvních příznaků</a:t>
            </a:r>
            <a:endParaRPr lang="en-US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ED4844C-97C6-0043-5EC0-0711703A3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39" y="1249491"/>
            <a:ext cx="7907197" cy="435901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32A2170-A765-A420-8327-35E3A8E1AA6D}"/>
              </a:ext>
            </a:extLst>
          </p:cNvPr>
          <p:cNvSpPr txBox="1"/>
          <p:nvPr/>
        </p:nvSpPr>
        <p:spPr>
          <a:xfrm>
            <a:off x="794327" y="5772727"/>
            <a:ext cx="755534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600">
                <a:latin typeface="Calibri Light"/>
                <a:cs typeface="Calibri Light"/>
              </a:rPr>
              <a:t>Celkem – 207 případů </a:t>
            </a:r>
            <a:endParaRPr lang="cs-CZ" sz="16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600">
                <a:latin typeface="Calibri Light"/>
                <a:cs typeface="Calibri Light"/>
              </a:rPr>
              <a:t>Nejvíce případů: HMP – 109, STČ – 33, PLZ – 17, JMK – 14</a:t>
            </a:r>
          </a:p>
          <a:p>
            <a:r>
              <a:rPr lang="cs-CZ" sz="1600">
                <a:latin typeface="Calibri Light"/>
                <a:cs typeface="Calibri Light"/>
              </a:rPr>
              <a:t>Importy – 64 </a:t>
            </a:r>
            <a:endParaRPr lang="en-US" sz="16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91833"/>
      </p:ext>
    </p:extLst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E01C8-58E5-521E-3949-E48BDEB2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>
                <a:latin typeface="Calibri Light" panose="020F0302020204030204" pitchFamily="34" charset="0"/>
                <a:cs typeface="Calibri Light" panose="020F0302020204030204" pitchFamily="34" charset="0"/>
              </a:rPr>
              <a:t>Epidemický výskyt v roce 2019 - počet případů v kalendářních týdnech dle data prvních příznaků</a:t>
            </a:r>
            <a:endParaRPr lang="en-US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13E38C1-B388-873D-147C-596E46E2B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488" y="1394722"/>
            <a:ext cx="6794500" cy="422122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A62A877-1862-9139-1281-CB3E2A88BEDD}"/>
              </a:ext>
            </a:extLst>
          </p:cNvPr>
          <p:cNvSpPr txBox="1"/>
          <p:nvPr/>
        </p:nvSpPr>
        <p:spPr>
          <a:xfrm>
            <a:off x="1233488" y="5754958"/>
            <a:ext cx="755534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600">
                <a:latin typeface="Calibri Light"/>
                <a:cs typeface="Calibri Light"/>
              </a:rPr>
              <a:t>Celkem – 590 případů</a:t>
            </a:r>
          </a:p>
          <a:p>
            <a:r>
              <a:rPr lang="cs-CZ" sz="1600">
                <a:latin typeface="Calibri Light"/>
                <a:cs typeface="Calibri Light"/>
              </a:rPr>
              <a:t>Nejvíce případů: HMP – 187, MSK – 103, KHK – 72, PCE – 60, PLZ – 57</a:t>
            </a:r>
          </a:p>
          <a:p>
            <a:r>
              <a:rPr lang="cs-CZ" sz="1600">
                <a:latin typeface="Calibri Light"/>
                <a:cs typeface="Calibri Light"/>
              </a:rPr>
              <a:t>Importy – 59 </a:t>
            </a:r>
            <a:endParaRPr lang="en-US" sz="16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98800"/>
      </p:ext>
    </p:extLst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4FFEE3-2FBB-B75B-A772-99E75B85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960" y="2726987"/>
            <a:ext cx="6794500" cy="1928142"/>
          </a:xfrm>
        </p:spPr>
        <p:txBody>
          <a:bodyPr/>
          <a:lstStyle/>
          <a:p>
            <a:pPr algn="ctr"/>
            <a:r>
              <a:rPr lang="cs-CZ" sz="4800" b="0">
                <a:latin typeface="Calibri Light" panose="020F0302020204030204" pitchFamily="34" charset="0"/>
                <a:cs typeface="Calibri Light" panose="020F0302020204030204" pitchFamily="34" charset="0"/>
              </a:rPr>
              <a:t>Aktuální situace ve výskytu spalniček v ČR</a:t>
            </a:r>
          </a:p>
        </p:txBody>
      </p:sp>
    </p:spTree>
    <p:extLst>
      <p:ext uri="{BB962C8B-B14F-4D97-AF65-F5344CB8AC3E}">
        <p14:creationId xmlns:p14="http://schemas.microsoft.com/office/powerpoint/2010/main" val="3468716762"/>
      </p:ext>
    </p:extLst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Prezentace CZ">
  <a:themeElements>
    <a:clrScheme name="Prezentace CZ 1">
      <a:dk1>
        <a:srgbClr val="003D61"/>
      </a:dk1>
      <a:lt1>
        <a:srgbClr val="FFFFFF"/>
      </a:lt1>
      <a:dk2>
        <a:srgbClr val="FFFFFF"/>
      </a:dk2>
      <a:lt2>
        <a:srgbClr val="858585"/>
      </a:lt2>
      <a:accent1>
        <a:srgbClr val="FDBB30"/>
      </a:accent1>
      <a:accent2>
        <a:srgbClr val="C2CD23"/>
      </a:accent2>
      <a:accent3>
        <a:srgbClr val="FFFFFF"/>
      </a:accent3>
      <a:accent4>
        <a:srgbClr val="003352"/>
      </a:accent4>
      <a:accent5>
        <a:srgbClr val="FEDAAD"/>
      </a:accent5>
      <a:accent6>
        <a:srgbClr val="B0BA1F"/>
      </a:accent6>
      <a:hlink>
        <a:srgbClr val="003D61"/>
      </a:hlink>
      <a:folHlink>
        <a:srgbClr val="858585"/>
      </a:folHlink>
    </a:clrScheme>
    <a:fontScheme name="Prezentace CZ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e CZ 1">
        <a:dk1>
          <a:srgbClr val="003D61"/>
        </a:dk1>
        <a:lt1>
          <a:srgbClr val="FFFFFF"/>
        </a:lt1>
        <a:dk2>
          <a:srgbClr val="FFFFFF"/>
        </a:dk2>
        <a:lt2>
          <a:srgbClr val="858585"/>
        </a:lt2>
        <a:accent1>
          <a:srgbClr val="FDBB30"/>
        </a:accent1>
        <a:accent2>
          <a:srgbClr val="C2CD23"/>
        </a:accent2>
        <a:accent3>
          <a:srgbClr val="FFFFFF"/>
        </a:accent3>
        <a:accent4>
          <a:srgbClr val="003352"/>
        </a:accent4>
        <a:accent5>
          <a:srgbClr val="FEDAAD"/>
        </a:accent5>
        <a:accent6>
          <a:srgbClr val="B0BA1F"/>
        </a:accent6>
        <a:hlink>
          <a:srgbClr val="003D61"/>
        </a:hlink>
        <a:folHlink>
          <a:srgbClr val="8585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A6ECB8027ED14EA7F4217909B41244" ma:contentTypeVersion="5" ma:contentTypeDescription="Vytvoří nový dokument" ma:contentTypeScope="" ma:versionID="46553aadd9ef4c96939ed3fa0604ad6e">
  <xsd:schema xmlns:xsd="http://www.w3.org/2001/XMLSchema" xmlns:xs="http://www.w3.org/2001/XMLSchema" xmlns:p="http://schemas.microsoft.com/office/2006/metadata/properties" xmlns:ns2="84425d0c-addf-400a-87a6-afc0ee9dbf72" xmlns:ns3="00831464-12bf-4283-895c-cf34025d6448" targetNamespace="http://schemas.microsoft.com/office/2006/metadata/properties" ma:root="true" ma:fieldsID="fd5b75d5770e00f532c1c3e8639edbd6" ns2:_="" ns3:_="">
    <xsd:import namespace="84425d0c-addf-400a-87a6-afc0ee9dbf72"/>
    <xsd:import namespace="00831464-12bf-4283-895c-cf34025d64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25d0c-addf-400a-87a6-afc0ee9db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31464-12bf-4283-895c-cf34025d644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FD85E2-5EA7-425B-BC1C-86D64E9FC0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6B1936-9C10-44D8-9983-DE073A81679C}">
  <ds:schemaRefs>
    <ds:schemaRef ds:uri="00831464-12bf-4283-895c-cf34025d6448"/>
    <ds:schemaRef ds:uri="84425d0c-addf-400a-87a6-afc0ee9dbf7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A6A0EC-8B08-46BB-8EDA-2D4624AFA041}">
  <ds:schemaRefs>
    <ds:schemaRef ds:uri="00831464-12bf-4283-895c-cf34025d6448"/>
    <ds:schemaRef ds:uri="84425d0c-addf-400a-87a6-afc0ee9dbf7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CZ</Template>
  <TotalTime>0</TotalTime>
  <Words>858</Words>
  <Application>Microsoft Office PowerPoint</Application>
  <PresentationFormat>Předvádění na obrazovce (4:3)</PresentationFormat>
  <Paragraphs>82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Calibri Light</vt:lpstr>
      <vt:lpstr>Courier New</vt:lpstr>
      <vt:lpstr>Garamond</vt:lpstr>
      <vt:lpstr>GillSans</vt:lpstr>
      <vt:lpstr>Times New Roman</vt:lpstr>
      <vt:lpstr>Wingdings</vt:lpstr>
      <vt:lpstr>Prezentace CZ</vt:lpstr>
      <vt:lpstr>   </vt:lpstr>
      <vt:lpstr>Obsah</vt:lpstr>
      <vt:lpstr>Úvod </vt:lpstr>
      <vt:lpstr>Trend onemocnění spalničkami v České republice v letech 1955–2018. (Zdroj: Státní zdravotní ústav)</vt:lpstr>
      <vt:lpstr>Spalničky - počty případů a nemocnost v letech 1997-2024  (stav k 23. 5. 2024), ČR </vt:lpstr>
      <vt:lpstr>Epidemické  výskyty spalniček v posledních 10 letech </vt:lpstr>
      <vt:lpstr>Epidemický výskyt v roce 2018 – počet případů v kalendářních týdnech dle data prvních příznaků</vt:lpstr>
      <vt:lpstr>Epidemický výskyt v roce 2019 - počet případů v kalendářních týdnech dle data prvních příznaků</vt:lpstr>
      <vt:lpstr>Prezentace aplikace PowerPoint</vt:lpstr>
      <vt:lpstr>Aktuální stav a vývoj ve výskytu spalniček na území ČR</vt:lpstr>
      <vt:lpstr>Počet případů spalniček hlášených v roce 2024 v ČR, dle jednotlivých krajů</vt:lpstr>
      <vt:lpstr>Epidemiologická situace výskytu spalniček k datu 28. 5. 2024 – Jihočeský kraj</vt:lpstr>
      <vt:lpstr>Prezentace aplikace PowerPoint</vt:lpstr>
      <vt:lpstr>Vývoj ve výskytu spalniček v Evropském regionu za období leden 2022 až březen 2024</vt:lpstr>
      <vt:lpstr>Vývoj počtu případů spalniček v EU za poslední rok </vt:lpstr>
      <vt:lpstr>Vývoj Rakousko, počet případů spalniček hlášených v roce 2024 v jednotlivých kalendářních týdnech </vt:lpstr>
      <vt:lpstr>Ordinace praktických lékařů</vt:lpstr>
      <vt:lpstr>Prezentace aplikace PowerPoint</vt:lpstr>
      <vt:lpstr>Aktivity a cíle MZ</vt:lpstr>
      <vt:lpstr>Informační materiály pro veřejnost </vt:lpstr>
      <vt:lpstr>Informační materiály pro veřejnost </vt:lpstr>
      <vt:lpstr>Informační materiály školy a rodiče </vt:lpstr>
      <vt:lpstr>Závěr</vt:lpstr>
    </vt:vector>
  </TitlesOfParts>
  <Company>Ministerstvo zdravotnictví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gottval</dc:creator>
  <cp:lastModifiedBy>Antošová Danuše MUDr.</cp:lastModifiedBy>
  <cp:revision>3</cp:revision>
  <dcterms:created xsi:type="dcterms:W3CDTF">2011-06-28T13:43:06Z</dcterms:created>
  <dcterms:modified xsi:type="dcterms:W3CDTF">2024-06-11T06:41:48Z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0x010100EBA6ECB8027ED14EA7F4217909B41244</vt:lpwstr>
  </property>
</Properties>
</file>